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75" r:id="rId13"/>
    <p:sldId id="267" r:id="rId14"/>
    <p:sldId id="269" r:id="rId15"/>
    <p:sldId id="270" r:id="rId16"/>
    <p:sldId id="271" r:id="rId17"/>
    <p:sldId id="272" r:id="rId18"/>
    <p:sldId id="273" r:id="rId19"/>
    <p:sldId id="274" r:id="rId2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7B1E47-28EE-466E-BD81-887E2ADFEE48}" type="datetimeFigureOut">
              <a:rPr lang="ru-RU" smtClean="0"/>
              <a:pPr/>
              <a:t>01.08.2017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1C5236-0219-4220-AEF1-73A4C4C4301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7B1E47-28EE-466E-BD81-887E2ADFEE48}" type="datetimeFigureOut">
              <a:rPr lang="ru-RU" smtClean="0"/>
              <a:pPr/>
              <a:t>01.08.2017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1C5236-0219-4220-AEF1-73A4C4C4301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7B1E47-28EE-466E-BD81-887E2ADFEE48}" type="datetimeFigureOut">
              <a:rPr lang="ru-RU" smtClean="0"/>
              <a:pPr/>
              <a:t>01.08.2017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1C5236-0219-4220-AEF1-73A4C4C4301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7B1E47-28EE-466E-BD81-887E2ADFEE48}" type="datetimeFigureOut">
              <a:rPr lang="ru-RU" smtClean="0"/>
              <a:pPr/>
              <a:t>01.08.2017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1C5236-0219-4220-AEF1-73A4C4C4301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7B1E47-28EE-466E-BD81-887E2ADFEE48}" type="datetimeFigureOut">
              <a:rPr lang="ru-RU" smtClean="0"/>
              <a:pPr/>
              <a:t>01.08.2017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1C5236-0219-4220-AEF1-73A4C4C4301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7B1E47-28EE-466E-BD81-887E2ADFEE48}" type="datetimeFigureOut">
              <a:rPr lang="ru-RU" smtClean="0"/>
              <a:pPr/>
              <a:t>01.08.2017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1C5236-0219-4220-AEF1-73A4C4C4301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7B1E47-28EE-466E-BD81-887E2ADFEE48}" type="datetimeFigureOut">
              <a:rPr lang="ru-RU" smtClean="0"/>
              <a:pPr/>
              <a:t>01.08.2017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1C5236-0219-4220-AEF1-73A4C4C4301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7B1E47-28EE-466E-BD81-887E2ADFEE48}" type="datetimeFigureOut">
              <a:rPr lang="ru-RU" smtClean="0"/>
              <a:pPr/>
              <a:t>01.08.2017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1C5236-0219-4220-AEF1-73A4C4C4301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7B1E47-28EE-466E-BD81-887E2ADFEE48}" type="datetimeFigureOut">
              <a:rPr lang="ru-RU" smtClean="0"/>
              <a:pPr/>
              <a:t>01.08.2017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1C5236-0219-4220-AEF1-73A4C4C4301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7B1E47-28EE-466E-BD81-887E2ADFEE48}" type="datetimeFigureOut">
              <a:rPr lang="ru-RU" smtClean="0"/>
              <a:pPr/>
              <a:t>01.08.2017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1C5236-0219-4220-AEF1-73A4C4C4301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7B1E47-28EE-466E-BD81-887E2ADFEE48}" type="datetimeFigureOut">
              <a:rPr lang="ru-RU" smtClean="0"/>
              <a:pPr/>
              <a:t>01.08.2017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F61C5236-0219-4220-AEF1-73A4C4C4301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C7B1E47-28EE-466E-BD81-887E2ADFEE48}" type="datetimeFigureOut">
              <a:rPr lang="ru-RU" smtClean="0"/>
              <a:pPr/>
              <a:t>01.08.2017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61C5236-0219-4220-AEF1-73A4C4C4301B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999040" cy="4414854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600" b="0" dirty="0" smtClean="0">
                <a:solidFill>
                  <a:schemeClr val="tx1"/>
                </a:solidFill>
                <a:effectLst/>
              </a:rPr>
              <a:t>Презентация  адаптированной  образовательной программы </a:t>
            </a:r>
            <a:r>
              <a:rPr lang="ru-RU" sz="3600" b="0" dirty="0" smtClean="0">
                <a:solidFill>
                  <a:schemeClr val="tx1"/>
                </a:solidFill>
                <a:effectLst/>
              </a:rPr>
              <a:t>для детей </a:t>
            </a:r>
            <a:br>
              <a:rPr lang="ru-RU" sz="3600" b="0" dirty="0" smtClean="0">
                <a:solidFill>
                  <a:schemeClr val="tx1"/>
                </a:solidFill>
                <a:effectLst/>
              </a:rPr>
            </a:br>
            <a:r>
              <a:rPr lang="ru-RU" sz="3600" b="0" dirty="0" smtClean="0">
                <a:solidFill>
                  <a:schemeClr val="tx1"/>
                </a:solidFill>
                <a:effectLst/>
              </a:rPr>
              <a:t>с нарушениями опорно-двигательного аппарата </a:t>
            </a:r>
            <a:r>
              <a:rPr lang="ru-RU" sz="3600" b="0" dirty="0" smtClean="0">
                <a:solidFill>
                  <a:schemeClr val="tx1"/>
                </a:solidFill>
                <a:effectLst/>
              </a:rPr>
              <a:t>Муниципального бюджетного дошкольного образовательного учреждения «Детский сад комбинированного вида № 53»</a:t>
            </a:r>
            <a:br>
              <a:rPr lang="ru-RU" sz="3600" b="0" dirty="0" smtClean="0">
                <a:solidFill>
                  <a:schemeClr val="tx1"/>
                </a:solidFill>
                <a:effectLst/>
              </a:rPr>
            </a:br>
            <a:r>
              <a:rPr lang="ru-RU" sz="3600" b="0" dirty="0" smtClean="0">
                <a:solidFill>
                  <a:schemeClr val="tx1"/>
                </a:solidFill>
                <a:effectLst/>
              </a:rPr>
              <a:t/>
            </a:r>
            <a:br>
              <a:rPr lang="ru-RU" sz="3600" b="0" dirty="0" smtClean="0">
                <a:solidFill>
                  <a:schemeClr val="tx1"/>
                </a:solidFill>
                <a:effectLst/>
              </a:rPr>
            </a:br>
            <a:r>
              <a:rPr lang="ru-RU" sz="3600" b="0" dirty="0" smtClean="0">
                <a:solidFill>
                  <a:schemeClr val="tx1"/>
                </a:solidFill>
                <a:effectLst/>
              </a:rPr>
              <a:t> г. Новомосковск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5967434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2400" b="1" dirty="0" smtClean="0">
                <a:latin typeface="+mj-lt"/>
              </a:rPr>
              <a:t>Физическое развитие.</a:t>
            </a:r>
            <a:endParaRPr lang="ru-RU" sz="2400" dirty="0" smtClean="0">
              <a:latin typeface="+mj-lt"/>
            </a:endParaRPr>
          </a:p>
          <a:p>
            <a:r>
              <a:rPr lang="ru-RU" sz="2400" dirty="0" smtClean="0">
                <a:latin typeface="+mj-lt"/>
              </a:rPr>
              <a:t>      - развитие физических качеств;</a:t>
            </a:r>
          </a:p>
          <a:p>
            <a:r>
              <a:rPr lang="ru-RU" sz="2400" dirty="0" smtClean="0">
                <a:latin typeface="+mj-lt"/>
              </a:rPr>
              <a:t>      - правильное формирование опорно-двигательной системы организма, развитие равновесия, координации  движений, крупной и мелкой моторики;</a:t>
            </a:r>
          </a:p>
          <a:p>
            <a:r>
              <a:rPr lang="ru-RU" sz="2400" dirty="0" smtClean="0">
                <a:latin typeface="+mj-lt"/>
              </a:rPr>
              <a:t>      - правильное выполнение основных движений;</a:t>
            </a:r>
          </a:p>
          <a:p>
            <a:r>
              <a:rPr lang="ru-RU" sz="2400" dirty="0" smtClean="0">
                <a:latin typeface="+mj-lt"/>
              </a:rPr>
              <a:t>      - формирование начальных представлений о некоторых видах спорта;</a:t>
            </a:r>
          </a:p>
          <a:p>
            <a:r>
              <a:rPr lang="ru-RU" sz="2400" dirty="0" smtClean="0">
                <a:latin typeface="+mj-lt"/>
              </a:rPr>
              <a:t>      - овладение подвижными играми с правилами;</a:t>
            </a:r>
          </a:p>
          <a:p>
            <a:r>
              <a:rPr lang="ru-RU" sz="2400" dirty="0" smtClean="0">
                <a:latin typeface="+mj-lt"/>
              </a:rPr>
              <a:t>      - становление целенаправленности и </a:t>
            </a:r>
            <a:r>
              <a:rPr lang="ru-RU" sz="2400" dirty="0" err="1" smtClean="0">
                <a:latin typeface="+mj-lt"/>
              </a:rPr>
              <a:t>саморегуляции</a:t>
            </a:r>
            <a:r>
              <a:rPr lang="ru-RU" sz="2400" dirty="0" smtClean="0">
                <a:latin typeface="+mj-lt"/>
              </a:rPr>
              <a:t> в двигательной сфере;</a:t>
            </a:r>
          </a:p>
          <a:p>
            <a:r>
              <a:rPr lang="ru-RU" sz="2400" dirty="0" smtClean="0">
                <a:latin typeface="+mj-lt"/>
              </a:rPr>
              <a:t> - овладение элементарными нормами и правилами здорового образа жизни.</a:t>
            </a:r>
          </a:p>
          <a:p>
            <a:pPr>
              <a:buNone/>
            </a:pP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6597352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ru-RU" sz="2000" b="1" dirty="0" smtClean="0">
                <a:latin typeface="+mj-lt"/>
              </a:rPr>
              <a:t>Используемые Примерные программы</a:t>
            </a:r>
            <a:endParaRPr lang="ru-RU" sz="2000" dirty="0" smtClean="0">
              <a:latin typeface="+mj-lt"/>
            </a:endParaRPr>
          </a:p>
          <a:p>
            <a:r>
              <a:rPr lang="ru-RU" sz="2000" b="1" dirty="0">
                <a:latin typeface="+mj-lt"/>
              </a:rPr>
              <a:t>В группах </a:t>
            </a:r>
            <a:r>
              <a:rPr lang="ru-RU" sz="2000" b="1" dirty="0" smtClean="0">
                <a:latin typeface="+mj-lt"/>
              </a:rPr>
              <a:t>компенсирующей </a:t>
            </a:r>
            <a:r>
              <a:rPr lang="ru-RU" sz="2000" b="1" dirty="0">
                <a:latin typeface="+mj-lt"/>
              </a:rPr>
              <a:t>направленности </a:t>
            </a:r>
            <a:r>
              <a:rPr lang="ru-RU" sz="2000" dirty="0">
                <a:latin typeface="+mj-lt"/>
              </a:rPr>
              <a:t>осуществляется реализация </a:t>
            </a:r>
            <a:r>
              <a:rPr lang="ru-RU" sz="2000" dirty="0" smtClean="0">
                <a:latin typeface="+mj-lt"/>
              </a:rPr>
              <a:t>адаптированной образовательной </a:t>
            </a:r>
            <a:r>
              <a:rPr lang="ru-RU" sz="2000" dirty="0">
                <a:latin typeface="+mj-lt"/>
              </a:rPr>
              <a:t>программы дошкольного образования.</a:t>
            </a:r>
          </a:p>
          <a:p>
            <a:pPr marL="0" indent="0">
              <a:buNone/>
            </a:pPr>
            <a:endParaRPr lang="ru-RU" sz="2000" dirty="0">
              <a:latin typeface="+mj-lt"/>
            </a:endParaRPr>
          </a:p>
          <a:p>
            <a:pPr>
              <a:buNone/>
            </a:pPr>
            <a:r>
              <a:rPr lang="ru-RU" sz="2000" b="1" dirty="0" smtClean="0">
                <a:latin typeface="+mj-lt"/>
              </a:rPr>
              <a:t>Адаптированная образовательная программа МБДОУ «Детский сад  комбинированного вида №53» </a:t>
            </a:r>
            <a:r>
              <a:rPr lang="ru-RU" sz="2000" dirty="0" smtClean="0">
                <a:latin typeface="+mj-lt"/>
              </a:rPr>
              <a:t>построена с использованием следующих программ: </a:t>
            </a:r>
          </a:p>
          <a:p>
            <a:pPr lvl="0">
              <a:buNone/>
            </a:pPr>
            <a:r>
              <a:rPr lang="ru-RU" sz="2000" dirty="0" smtClean="0">
                <a:latin typeface="+mj-lt"/>
              </a:rPr>
              <a:t>Примерная основная общеобразовательная программа дошкольного образования «От рождения до школы» под редакцией </a:t>
            </a:r>
            <a:r>
              <a:rPr lang="ru-RU" sz="2000" dirty="0" err="1" smtClean="0">
                <a:latin typeface="+mj-lt"/>
              </a:rPr>
              <a:t>Н.Е.Вераксы</a:t>
            </a:r>
            <a:r>
              <a:rPr lang="ru-RU" sz="2000" dirty="0" smtClean="0">
                <a:latin typeface="+mj-lt"/>
              </a:rPr>
              <a:t> ,   Т.С.Комаровой , </a:t>
            </a:r>
            <a:r>
              <a:rPr lang="ru-RU" sz="2000" dirty="0" err="1" smtClean="0">
                <a:latin typeface="+mj-lt"/>
              </a:rPr>
              <a:t>М.А.Васильевой</a:t>
            </a:r>
            <a:endParaRPr lang="ru-RU" sz="2000" dirty="0" smtClean="0">
              <a:latin typeface="+mj-lt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582067"/>
            <a:ext cx="8208912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None/>
            </a:pPr>
            <a:r>
              <a:rPr lang="ru-RU" sz="2000" b="1" dirty="0"/>
              <a:t>Ведущими целями Программы</a:t>
            </a:r>
            <a:r>
              <a:rPr lang="ru-RU" sz="2000" dirty="0"/>
              <a:t> являются:</a:t>
            </a:r>
          </a:p>
          <a:p>
            <a:r>
              <a:rPr lang="ru-RU" dirty="0"/>
              <a:t>- создание благоприятных условий для полноценного проживания ребенком дошкольного детства;</a:t>
            </a:r>
          </a:p>
          <a:p>
            <a:r>
              <a:rPr lang="ru-RU" dirty="0"/>
              <a:t>- создание условий развития дошкольников, открывающих возможности  для позитивной социализации ребёнка;</a:t>
            </a:r>
          </a:p>
          <a:p>
            <a:r>
              <a:rPr lang="ru-RU" dirty="0"/>
              <a:t>- всестороннее развитие личности ребенка (физических, интеллектуальных, духовно-нравственных, эстетических и личностных качеств), с учетом возрастных и индивидуальных особенностей;</a:t>
            </a:r>
          </a:p>
          <a:p>
            <a:r>
              <a:rPr lang="ru-RU" dirty="0"/>
              <a:t>- развитие творческих способностей, инициативности, самостоятельности и ответственности ребёнка;</a:t>
            </a:r>
          </a:p>
          <a:p>
            <a:r>
              <a:rPr lang="ru-RU" dirty="0"/>
              <a:t>- формирование предпосылок  к учебной деятельности.</a:t>
            </a:r>
          </a:p>
        </p:txBody>
      </p:sp>
    </p:spTree>
    <p:extLst>
      <p:ext uri="{BB962C8B-B14F-4D97-AF65-F5344CB8AC3E}">
        <p14:creationId xmlns:p14="http://schemas.microsoft.com/office/powerpoint/2010/main" val="198527028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2852"/>
            <a:ext cx="8401080" cy="6572296"/>
          </a:xfrm>
        </p:spPr>
        <p:txBody>
          <a:bodyPr>
            <a:normAutofit fontScale="77500" lnSpcReduction="20000"/>
          </a:bodyPr>
          <a:lstStyle/>
          <a:p>
            <a:pPr algn="ctr">
              <a:buNone/>
            </a:pPr>
            <a:r>
              <a:rPr lang="ru-RU" sz="2800" b="1" dirty="0" smtClean="0">
                <a:latin typeface="+mj-lt"/>
              </a:rPr>
              <a:t>Задачи Программы:</a:t>
            </a:r>
          </a:p>
          <a:p>
            <a:pPr algn="ctr">
              <a:buNone/>
            </a:pPr>
            <a:endParaRPr lang="ru-RU" sz="2800" dirty="0" smtClean="0">
              <a:latin typeface="+mj-lt"/>
            </a:endParaRPr>
          </a:p>
          <a:p>
            <a:pPr lvl="0" fontAlgn="base"/>
            <a:r>
              <a:rPr lang="ru-RU" dirty="0"/>
              <a:t>создание условий для организации коррекционно-образовательной помощи детям с ограниченными возможностями здоровья; </a:t>
            </a:r>
          </a:p>
          <a:p>
            <a:pPr lvl="0" fontAlgn="base"/>
            <a:r>
              <a:rPr lang="ru-RU" dirty="0"/>
              <a:t>совершенствование системы специального коррекционного образования детей с особыми образовательными потребностями. </a:t>
            </a:r>
          </a:p>
          <a:p>
            <a:pPr lvl="0" fontAlgn="base"/>
            <a:r>
              <a:rPr lang="ru-RU" dirty="0"/>
              <a:t>организация комплексного  </a:t>
            </a:r>
            <a:r>
              <a:rPr lang="ru-RU" dirty="0" err="1"/>
              <a:t>психолого</a:t>
            </a:r>
            <a:r>
              <a:rPr lang="ru-RU" dirty="0"/>
              <a:t>–медико-педагогического сопровождения ребенка  с ограниченными возможностями с учетом возраста, этиологии, патогенеза и формы заболевания; </a:t>
            </a:r>
          </a:p>
          <a:p>
            <a:pPr lvl="0" fontAlgn="base"/>
            <a:r>
              <a:rPr lang="ru-RU" dirty="0"/>
              <a:t>внедрение технологии осуществления комплексного процесса социальной реабилитации детей с ограниченными возможностями здоровья, направленной на восстановление и укрепление реализуемых ими социальных функций, социального и личностного статуса; </a:t>
            </a:r>
          </a:p>
          <a:p>
            <a:pPr lvl="0" fontAlgn="base"/>
            <a:r>
              <a:rPr lang="ru-RU" dirty="0"/>
              <a:t>овладение новыми формами, методами и приемами обучения и воспитания детей с ОВЗ, направленных на улучшение механизма социального функционирования ребенка и его семьи;  </a:t>
            </a:r>
          </a:p>
          <a:p>
            <a:pPr lvl="0" fontAlgn="base"/>
            <a:r>
              <a:rPr lang="ru-RU" dirty="0"/>
              <a:t>индивидуальное сопровождение развития ребенка в условиях ДОУ и  семьи; единство подходов к воспитанию детей с ограниченными возможностями здоровья в условиях детского сада и семьи и семьи </a:t>
            </a:r>
          </a:p>
          <a:p>
            <a:pPr lvl="0" fontAlgn="base"/>
            <a:r>
              <a:rPr lang="ru-RU" dirty="0"/>
              <a:t>соблюдение в работе детского сада и начальной школы преемственности, исключающей умственные и физические перегрузки в содержании образования детей дошкольного возраста, обеспечивающей отсутствие давления предметного обучения. 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764704"/>
            <a:ext cx="8715436" cy="68580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2400" b="1" dirty="0" smtClean="0">
                <a:latin typeface="+mj-lt"/>
              </a:rPr>
              <a:t>В МБДОУ реализуются следующие парциальные программы</a:t>
            </a:r>
            <a:r>
              <a:rPr lang="ru-RU" sz="1800" b="1" dirty="0" smtClean="0">
                <a:latin typeface="+mj-lt"/>
              </a:rPr>
              <a:t>:</a:t>
            </a:r>
            <a:endParaRPr lang="ru-RU" sz="1800" dirty="0" smtClean="0">
              <a:latin typeface="+mj-lt"/>
            </a:endParaRPr>
          </a:p>
          <a:p>
            <a:pPr lvl="0">
              <a:buNone/>
            </a:pPr>
            <a:r>
              <a:rPr lang="ru-RU" sz="2000" b="1" i="1" dirty="0" smtClean="0">
                <a:latin typeface="+mj-lt"/>
              </a:rPr>
              <a:t>«Программа художественного воспитания, обучения и развития детей 2-7 лет»</a:t>
            </a:r>
            <a:r>
              <a:rPr lang="ru-RU" sz="2000" dirty="0" smtClean="0">
                <a:latin typeface="+mj-lt"/>
              </a:rPr>
              <a:t> И.А.Лыкова (О.О. – Художественно-эстетическое развитие)</a:t>
            </a:r>
            <a:r>
              <a:rPr lang="ru-RU" sz="2000" i="1" dirty="0" smtClean="0">
                <a:latin typeface="+mj-lt"/>
              </a:rPr>
              <a:t> </a:t>
            </a:r>
            <a:endParaRPr lang="ru-RU" sz="2000" dirty="0" smtClean="0">
              <a:latin typeface="+mj-lt"/>
            </a:endParaRPr>
          </a:p>
          <a:p>
            <a:pPr>
              <a:buNone/>
            </a:pPr>
            <a:r>
              <a:rPr lang="ru-RU" sz="2000" b="1" dirty="0" smtClean="0">
                <a:latin typeface="+mj-lt"/>
              </a:rPr>
              <a:t>Цель программы</a:t>
            </a:r>
            <a:r>
              <a:rPr lang="ru-RU" sz="2000" dirty="0" smtClean="0">
                <a:latin typeface="+mj-lt"/>
              </a:rPr>
              <a:t> - формирование у детей раннего и дошкольного воз­раста эстетического отношения и ху­дожественно-творческих способнос­тей в изобразительной деятельности.</a:t>
            </a:r>
          </a:p>
          <a:p>
            <a:pPr>
              <a:buNone/>
            </a:pPr>
            <a:r>
              <a:rPr lang="ru-RU" sz="2000" dirty="0" smtClean="0">
                <a:latin typeface="+mj-lt"/>
              </a:rPr>
              <a:t> </a:t>
            </a:r>
            <a:r>
              <a:rPr lang="ru-RU" sz="2000" b="1" i="1" dirty="0" smtClean="0">
                <a:latin typeface="+mj-lt"/>
              </a:rPr>
              <a:t>Программа «Безопасность» под редакцией Н.А Авдеевой , О.Л.Князевой , </a:t>
            </a:r>
            <a:r>
              <a:rPr lang="ru-RU" sz="2000" b="1" i="1" dirty="0" err="1" smtClean="0">
                <a:latin typeface="+mj-lt"/>
              </a:rPr>
              <a:t>Р.Б.Стеркиной</a:t>
            </a:r>
            <a:r>
              <a:rPr lang="ru-RU" sz="2000" dirty="0" smtClean="0">
                <a:latin typeface="+mj-lt"/>
              </a:rPr>
              <a:t> (О.О.- Социально-коммуникативное развитие)</a:t>
            </a:r>
          </a:p>
          <a:p>
            <a:pPr>
              <a:buNone/>
            </a:pPr>
            <a:r>
              <a:rPr lang="ru-RU" sz="2000" b="1" dirty="0" smtClean="0">
                <a:latin typeface="+mj-lt"/>
              </a:rPr>
              <a:t>Цель </a:t>
            </a:r>
            <a:r>
              <a:rPr lang="ru-RU" sz="2000" dirty="0" smtClean="0">
                <a:latin typeface="+mj-lt"/>
              </a:rPr>
              <a:t>: 1.Формирование  у детей навыки безопасного поведения в быту, в природе, на улицах, на дорогах, в человеческом обществе.</a:t>
            </a:r>
          </a:p>
          <a:p>
            <a:pPr>
              <a:buNone/>
            </a:pPr>
            <a:r>
              <a:rPr lang="ru-RU" sz="2000" dirty="0" smtClean="0">
                <a:latin typeface="+mj-lt"/>
              </a:rPr>
              <a:t>2. Воспитание привычки к здоровому образу жизни;</a:t>
            </a:r>
          </a:p>
          <a:p>
            <a:pPr>
              <a:buNone/>
            </a:pPr>
            <a:r>
              <a:rPr lang="ru-RU" sz="2000" b="1" dirty="0" smtClean="0">
                <a:latin typeface="+mj-lt"/>
              </a:rPr>
              <a:t> </a:t>
            </a:r>
            <a:r>
              <a:rPr lang="ru-RU" sz="2000" dirty="0"/>
              <a:t> </a:t>
            </a:r>
            <a:r>
              <a:rPr lang="ru-RU" sz="2000" b="1" i="1" dirty="0" smtClean="0">
                <a:latin typeface="+mj-lt"/>
              </a:rPr>
              <a:t>Рабочая программа МБДОУ «Детский сад № 53» по краеведению «Родничок»</a:t>
            </a:r>
            <a:endParaRPr lang="ru-RU" sz="2000" dirty="0" smtClean="0">
              <a:latin typeface="+mj-lt"/>
            </a:endParaRPr>
          </a:p>
          <a:p>
            <a:pPr>
              <a:buNone/>
            </a:pPr>
            <a:r>
              <a:rPr lang="ru-RU" sz="2000" b="1" dirty="0" smtClean="0">
                <a:latin typeface="+mj-lt"/>
              </a:rPr>
              <a:t>Цель : </a:t>
            </a:r>
            <a:r>
              <a:rPr lang="ru-RU" sz="2000" dirty="0"/>
              <a:t>комплексное решение проблем развития и воспитания, содействующее формированию всесторонне развитой личности на основе краеведческого материала.</a:t>
            </a:r>
          </a:p>
          <a:p>
            <a:pPr>
              <a:buNone/>
            </a:pPr>
            <a:endParaRPr lang="ru-RU" sz="1800" dirty="0" smtClean="0">
              <a:solidFill>
                <a:srgbClr val="FF0000"/>
              </a:solidFill>
              <a:latin typeface="+mj-lt"/>
            </a:endParaRPr>
          </a:p>
          <a:p>
            <a:pPr>
              <a:buNone/>
            </a:pPr>
            <a:r>
              <a:rPr lang="ru-RU" sz="1800" dirty="0" smtClean="0">
                <a:latin typeface="+mj-lt"/>
              </a:rPr>
              <a:t> </a:t>
            </a:r>
          </a:p>
          <a:p>
            <a:pPr>
              <a:buNone/>
            </a:pPr>
            <a:r>
              <a:rPr lang="ru-RU" sz="1800" dirty="0" smtClean="0"/>
              <a:t> </a:t>
            </a:r>
          </a:p>
          <a:p>
            <a:endParaRPr lang="ru-RU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5895996"/>
          </a:xfrm>
        </p:spPr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ru-RU" b="1" dirty="0" smtClean="0">
                <a:latin typeface="+mj-lt"/>
              </a:rPr>
              <a:t>Характеристика взаимодействия педагогического коллектива с семьями воспитанников</a:t>
            </a:r>
            <a:endParaRPr lang="ru-RU" dirty="0" smtClean="0">
              <a:latin typeface="+mj-lt"/>
            </a:endParaRPr>
          </a:p>
          <a:p>
            <a:pPr>
              <a:buNone/>
            </a:pPr>
            <a:r>
              <a:rPr lang="ru-RU" dirty="0" smtClean="0">
                <a:latin typeface="+mj-lt"/>
              </a:rPr>
              <a:t> Ведущая цель взаимодействия с семьей – обеспечение   психолого-педагогической  поддержки семьи в вопросах воспитании детей, в развитии индивидуальных способностей дошкольников,  повышение компетентности родителей (законных представителей) в вопросах развития  и образования, охраны и укрепления здоровья детей.</a:t>
            </a:r>
          </a:p>
          <a:p>
            <a:pPr>
              <a:buNone/>
            </a:pPr>
            <a:r>
              <a:rPr lang="ru-RU" b="1" dirty="0" smtClean="0">
                <a:latin typeface="+mj-lt"/>
              </a:rPr>
              <a:t>Задачи:</a:t>
            </a:r>
            <a:endParaRPr lang="ru-RU" dirty="0" smtClean="0">
              <a:latin typeface="+mj-lt"/>
            </a:endParaRPr>
          </a:p>
          <a:p>
            <a:pPr lvl="0"/>
            <a:r>
              <a:rPr lang="ru-RU" dirty="0" smtClean="0">
                <a:latin typeface="+mj-lt"/>
              </a:rPr>
              <a:t>Формирование психолого-педагогических знаний родителей;</a:t>
            </a:r>
          </a:p>
          <a:p>
            <a:pPr lvl="0"/>
            <a:r>
              <a:rPr lang="ru-RU" dirty="0" smtClean="0">
                <a:latin typeface="+mj-lt"/>
              </a:rPr>
              <a:t>Приобщение родителей к участию жизни ДОУ;</a:t>
            </a:r>
          </a:p>
          <a:p>
            <a:pPr lvl="0"/>
            <a:r>
              <a:rPr lang="ru-RU" dirty="0" smtClean="0">
                <a:latin typeface="+mj-lt"/>
              </a:rPr>
              <a:t>Оказание помощи семьям воспитанников в развитии, воспитании и обучении детей;</a:t>
            </a:r>
          </a:p>
          <a:p>
            <a:pPr lvl="0"/>
            <a:r>
              <a:rPr lang="ru-RU" dirty="0" smtClean="0">
                <a:latin typeface="+mj-lt"/>
              </a:rPr>
              <a:t>Изучение и пропаганда лучшего семейного опыта.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14290"/>
            <a:ext cx="8229600" cy="6357982"/>
          </a:xfrm>
        </p:spPr>
        <p:txBody>
          <a:bodyPr>
            <a:normAutofit fontScale="92500"/>
          </a:bodyPr>
          <a:lstStyle/>
          <a:p>
            <a:pPr algn="ctr">
              <a:buNone/>
            </a:pPr>
            <a:r>
              <a:rPr lang="ru-RU" b="1" dirty="0" smtClean="0">
                <a:latin typeface="+mj-lt"/>
              </a:rPr>
              <a:t>Система взаимодействия с родителями включает:</a:t>
            </a:r>
            <a:endParaRPr lang="ru-RU" dirty="0" smtClean="0">
              <a:latin typeface="+mj-lt"/>
            </a:endParaRPr>
          </a:p>
          <a:p>
            <a:r>
              <a:rPr lang="ru-RU" dirty="0" smtClean="0">
                <a:latin typeface="+mj-lt"/>
              </a:rPr>
              <a:t>     - ознакомление родителей с результатом работы ДОУ на общих родительских собраниях, анализом участия родительской общественности в жизни ДОУ;</a:t>
            </a:r>
          </a:p>
          <a:p>
            <a:r>
              <a:rPr lang="ru-RU" dirty="0" smtClean="0">
                <a:latin typeface="+mj-lt"/>
              </a:rPr>
              <a:t>     - ознакомление родителей с содержанием работы ДОУ, направленной на физическое, психическое и социальное развитие ребенка;</a:t>
            </a:r>
          </a:p>
          <a:p>
            <a:r>
              <a:rPr lang="ru-RU" dirty="0" smtClean="0">
                <a:latin typeface="+mj-lt"/>
              </a:rPr>
              <a:t>    - участие в составлении планов спортивных и культурно-массовых мероприятий, работы родительского комитета;</a:t>
            </a:r>
          </a:p>
          <a:p>
            <a:r>
              <a:rPr lang="ru-RU" dirty="0" smtClean="0">
                <a:latin typeface="+mj-lt"/>
              </a:rPr>
              <a:t>     - целенаправленную работу, пропагандирующую общественное дошкольное воспитание в его разных формах;</a:t>
            </a:r>
          </a:p>
          <a:p>
            <a:r>
              <a:rPr lang="ru-RU" dirty="0" smtClean="0">
                <a:latin typeface="+mj-lt"/>
              </a:rPr>
              <a:t>     - обучение конкретным приемам и методам воспитания и развития ребенка в разных видах детской деятельности на семинарах-практикумах, консультациях и открытых занятиях.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0"/>
            <a:ext cx="8786874" cy="6324600"/>
          </a:xfrm>
        </p:spPr>
        <p:txBody>
          <a:bodyPr/>
          <a:lstStyle/>
          <a:p>
            <a:pPr algn="ctr">
              <a:buNone/>
            </a:pPr>
            <a:r>
              <a:rPr lang="ru-RU" sz="2400" b="1" dirty="0" smtClean="0">
                <a:latin typeface="+mj-lt"/>
              </a:rPr>
              <a:t>Модель сотрудничества семьи и детского сада в течение года</a:t>
            </a:r>
            <a:endParaRPr lang="ru-RU" sz="2400" dirty="0" smtClean="0">
              <a:latin typeface="+mj-lt"/>
            </a:endParaRPr>
          </a:p>
          <a:p>
            <a:pPr>
              <a:buNone/>
            </a:pPr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42844" y="428604"/>
          <a:ext cx="8643999" cy="642939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167085"/>
                <a:gridCol w="2738457"/>
                <a:gridCol w="2738457"/>
              </a:tblGrid>
              <a:tr h="654221">
                <a:tc>
                  <a:txBody>
                    <a:bodyPr/>
                    <a:lstStyle/>
                    <a:p>
                      <a:pPr algn="ctr"/>
                      <a:r>
                        <a:rPr kumimoji="0" lang="ru-RU" sz="180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Реальное участие родителей в жизни ДОУ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80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Формы участия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80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Периодичность сотрудничества</a:t>
                      </a:r>
                      <a:endParaRPr lang="ru-RU" dirty="0"/>
                    </a:p>
                  </a:txBody>
                  <a:tcPr/>
                </a:tc>
              </a:tr>
              <a:tr h="2083658">
                <a:tc>
                  <a:txBody>
                    <a:bodyPr/>
                    <a:lstStyle/>
                    <a:p>
                      <a:r>
                        <a:rPr kumimoji="0" lang="ru-RU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В проведении мониторинговых исследований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0" lang="ru-RU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 Анкетирование</a:t>
                      </a:r>
                    </a:p>
                    <a:p>
                      <a:pPr algn="l"/>
                      <a:r>
                        <a:rPr kumimoji="0" lang="ru-RU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</a:t>
                      </a:r>
                    </a:p>
                    <a:p>
                      <a:pPr algn="l"/>
                      <a:r>
                        <a:rPr kumimoji="0" lang="ru-RU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- Социологический опрос</a:t>
                      </a:r>
                    </a:p>
                    <a:p>
                      <a:pPr algn="l"/>
                      <a:r>
                        <a:rPr kumimoji="0" lang="ru-RU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 -Интервьюирование</a:t>
                      </a:r>
                    </a:p>
                    <a:p>
                      <a:pPr algn="l"/>
                      <a:r>
                        <a:rPr kumimoji="0" lang="ru-RU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 - «Родительская почта»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3-4 раза в год</a:t>
                      </a:r>
                    </a:p>
                    <a:p>
                      <a:endParaRPr kumimoji="0" lang="ru-RU" sz="14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ru-RU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По мере необходимости 1 раз в квартал</a:t>
                      </a:r>
                      <a:endParaRPr lang="ru-RU" sz="1400" dirty="0"/>
                    </a:p>
                  </a:txBody>
                  <a:tcPr/>
                </a:tc>
              </a:tr>
              <a:tr h="2398814">
                <a:tc>
                  <a:txBody>
                    <a:bodyPr/>
                    <a:lstStyle/>
                    <a:p>
                      <a:r>
                        <a:rPr kumimoji="0" lang="ru-RU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В создании условий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 Участие в субботниках по        благоустройству территории;</a:t>
                      </a:r>
                    </a:p>
                    <a:p>
                      <a:r>
                        <a:rPr kumimoji="0" lang="ru-RU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 - Помощь в создании предметно – развивающей среды;</a:t>
                      </a:r>
                    </a:p>
                    <a:p>
                      <a:r>
                        <a:rPr kumimoji="0" lang="ru-RU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 - Оказание помощи в ремонтных работах;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2 раза в год</a:t>
                      </a:r>
                    </a:p>
                    <a:p>
                      <a:r>
                        <a:rPr kumimoji="0" lang="ru-RU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kumimoji="0" lang="ru-RU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   </a:t>
                      </a:r>
                    </a:p>
                    <a:p>
                      <a:r>
                        <a:rPr kumimoji="0" lang="ru-RU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 Постоянно</a:t>
                      </a:r>
                    </a:p>
                    <a:p>
                      <a:r>
                        <a:rPr kumimoji="0" lang="ru-RU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kumimoji="0" lang="ru-RU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</a:t>
                      </a:r>
                    </a:p>
                    <a:p>
                      <a:r>
                        <a:rPr kumimoji="0" lang="ru-RU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Ежегодно</a:t>
                      </a:r>
                      <a:endParaRPr lang="ru-RU" sz="1400" dirty="0"/>
                    </a:p>
                  </a:txBody>
                  <a:tcPr/>
                </a:tc>
              </a:tr>
              <a:tr h="1292703">
                <a:tc>
                  <a:txBody>
                    <a:bodyPr/>
                    <a:lstStyle/>
                    <a:p>
                      <a:r>
                        <a:rPr kumimoji="0" lang="ru-RU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В управлении ДОУ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 Участие в работе Совета Учреждения, Совета родителей; педагогических советах.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По плану</a:t>
                      </a:r>
                      <a:endParaRPr lang="ru-RU" sz="1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214282" y="0"/>
          <a:ext cx="8929718" cy="669786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530073"/>
                <a:gridCol w="3571913"/>
                <a:gridCol w="2827732"/>
              </a:tblGrid>
              <a:tr h="3429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В просветительской деятельности, направленной на повышение педагогической культуры, расширение информационного поля родителей</a:t>
                      </a:r>
                      <a:endParaRPr kumimoji="0" lang="ru-RU" sz="14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-Наглядная</a:t>
                      </a:r>
                      <a:r>
                        <a:rPr kumimoji="0" lang="ru-RU" sz="14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информация  (стенды, папки – передвижки, семейные и групповые фотоальбомы, фоторепортажи «Из жизни группы», «Копилка добрых дел», «Мы благодарим»;</a:t>
                      </a:r>
                    </a:p>
                    <a:p>
                      <a:r>
                        <a:rPr kumimoji="0" lang="ru-RU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 - Памятки;</a:t>
                      </a:r>
                    </a:p>
                    <a:p>
                      <a:r>
                        <a:rPr kumimoji="0" lang="ru-RU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- Информация на сайте - странички ДОУ;</a:t>
                      </a:r>
                    </a:p>
                    <a:p>
                      <a:r>
                        <a:rPr kumimoji="0" lang="ru-RU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- Консультации, семинары, семинары – практикумы, конференции;</a:t>
                      </a:r>
                    </a:p>
                    <a:p>
                      <a:r>
                        <a:rPr kumimoji="0" lang="ru-RU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- Распространение опыта семейного воспитания;</a:t>
                      </a:r>
                    </a:p>
                    <a:p>
                      <a:r>
                        <a:rPr kumimoji="0" lang="ru-RU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 - Родительские собрания;</a:t>
                      </a:r>
                    </a:p>
                    <a:p>
                      <a:r>
                        <a:rPr kumimoji="0" lang="ru-RU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 - Выпуск газеты для родителей «Радуга»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 раз в квартал</a:t>
                      </a:r>
                    </a:p>
                    <a:p>
                      <a:r>
                        <a:rPr kumimoji="0" lang="ru-RU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kumimoji="0" lang="ru-RU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kumimoji="0" lang="ru-RU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endParaRPr kumimoji="0" lang="ru-RU" sz="14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kumimoji="0" lang="ru-RU" sz="14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ru-RU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 раз в месяц</a:t>
                      </a:r>
                    </a:p>
                    <a:p>
                      <a:r>
                        <a:rPr kumimoji="0" lang="ru-RU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  </a:t>
                      </a:r>
                    </a:p>
                    <a:p>
                      <a:r>
                        <a:rPr kumimoji="0" lang="ru-RU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По годовому плану</a:t>
                      </a:r>
                    </a:p>
                    <a:p>
                      <a:r>
                        <a:rPr kumimoji="0" lang="ru-RU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kumimoji="0" lang="ru-RU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kumimoji="0" lang="ru-RU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 раз в квартал</a:t>
                      </a:r>
                    </a:p>
                    <a:p>
                      <a:endParaRPr lang="ru-RU" sz="1400" dirty="0"/>
                    </a:p>
                  </a:txBody>
                  <a:tcPr/>
                </a:tc>
              </a:tr>
              <a:tr h="3268869">
                <a:tc>
                  <a:txBody>
                    <a:bodyPr/>
                    <a:lstStyle/>
                    <a:p>
                      <a:r>
                        <a:rPr kumimoji="0" lang="ru-RU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В </a:t>
                      </a:r>
                      <a:r>
                        <a:rPr kumimoji="0" lang="ru-RU" sz="1400" b="1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воспитательно</a:t>
                      </a:r>
                      <a:r>
                        <a:rPr kumimoji="0" lang="ru-RU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– образовательном процессе ДОУ, направленном на установление сотрудничества и партнерских отношений с целью вовлечения родителей в единое образовательное пространство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Дни открытых дверей;</a:t>
                      </a:r>
                    </a:p>
                    <a:p>
                      <a:r>
                        <a:rPr kumimoji="0" lang="ru-RU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 - Дни здоровья;</a:t>
                      </a:r>
                    </a:p>
                    <a:p>
                      <a:r>
                        <a:rPr kumimoji="0" lang="ru-RU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 - Недели творчества;</a:t>
                      </a:r>
                    </a:p>
                    <a:p>
                      <a:r>
                        <a:rPr kumimoji="0" lang="ru-RU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 - Совместные праздники, развлечения;</a:t>
                      </a:r>
                    </a:p>
                    <a:p>
                      <a:r>
                        <a:rPr kumimoji="0" lang="ru-RU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 - Встречи с интересными людьми;</a:t>
                      </a:r>
                    </a:p>
                    <a:p>
                      <a:r>
                        <a:rPr kumimoji="0" lang="ru-RU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 - Семейные гостиные;</a:t>
                      </a:r>
                    </a:p>
                    <a:p>
                      <a:r>
                        <a:rPr kumimoji="0" lang="ru-RU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 - Участие в творческих выставках, смотрах – конкурсах;</a:t>
                      </a:r>
                    </a:p>
                    <a:p>
                      <a:r>
                        <a:rPr kumimoji="0" lang="ru-RU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 - Мероприятия с родителями в рамках проектной деятельности;</a:t>
                      </a:r>
                    </a:p>
                    <a:p>
                      <a:r>
                        <a:rPr kumimoji="0" lang="ru-RU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 - Творческие отчеты кружков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  раза в год</a:t>
                      </a:r>
                    </a:p>
                    <a:p>
                      <a:r>
                        <a:rPr kumimoji="0" lang="ru-RU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 1 раз в квартал</a:t>
                      </a:r>
                    </a:p>
                    <a:p>
                      <a:r>
                        <a:rPr kumimoji="0" lang="ru-RU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 2 раза в год</a:t>
                      </a:r>
                    </a:p>
                    <a:p>
                      <a:r>
                        <a:rPr kumimoji="0" lang="ru-RU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 По плану</a:t>
                      </a:r>
                    </a:p>
                    <a:p>
                      <a:r>
                        <a:rPr kumimoji="0" lang="ru-RU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 По плану</a:t>
                      </a:r>
                    </a:p>
                    <a:p>
                      <a:r>
                        <a:rPr kumimoji="0" lang="ru-RU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 1 раз в квартал</a:t>
                      </a:r>
                    </a:p>
                    <a:p>
                      <a:r>
                        <a:rPr kumimoji="0" lang="ru-RU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kumimoji="0" lang="ru-RU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 Постоянно по годовому   плану 2-3 раза в год</a:t>
                      </a:r>
                    </a:p>
                    <a:p>
                      <a:r>
                        <a:rPr kumimoji="0" lang="ru-RU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1 раз в год</a:t>
                      </a:r>
                    </a:p>
                    <a:p>
                      <a:endParaRPr lang="ru-RU" sz="1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ru-RU" sz="4800" dirty="0" smtClean="0">
                <a:latin typeface="+mj-lt"/>
              </a:rPr>
              <a:t>СПАСИБО ЗА ВНИМАНИЕ!</a:t>
            </a:r>
            <a:endParaRPr lang="ru-RU" sz="4800" dirty="0">
              <a:latin typeface="+mj-lt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428604"/>
            <a:ext cx="8715436" cy="6429396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b="1" dirty="0" smtClean="0">
                <a:latin typeface="Calibri" panose="020F0502020204030204" pitchFamily="34" charset="0"/>
              </a:rPr>
              <a:t>   Образовательная программа  МБДОУ «Детский сад комбинированного вида № 53» охватывает возраст детей от </a:t>
            </a:r>
            <a:r>
              <a:rPr lang="ru-RU" b="1" dirty="0">
                <a:latin typeface="Calibri" panose="020F0502020204030204" pitchFamily="34" charset="0"/>
              </a:rPr>
              <a:t>3</a:t>
            </a:r>
            <a:r>
              <a:rPr lang="ru-RU" b="1" dirty="0" smtClean="0">
                <a:latin typeface="Calibri" panose="020F0502020204030204" pitchFamily="34" charset="0"/>
              </a:rPr>
              <a:t> до 7 лет и определяет содержание и организацию образовательной деятельности на уровне дошкольного образования.</a:t>
            </a:r>
          </a:p>
          <a:p>
            <a:pPr marL="0" indent="0">
              <a:buNone/>
            </a:pPr>
            <a:r>
              <a:rPr lang="ru-RU" b="1" dirty="0">
                <a:latin typeface="Calibri" panose="020F0502020204030204" pitchFamily="34" charset="0"/>
              </a:rPr>
              <a:t> </a:t>
            </a:r>
            <a:r>
              <a:rPr lang="ru-RU" b="1" dirty="0" smtClean="0">
                <a:latin typeface="Calibri" panose="020F0502020204030204" pitchFamily="34" charset="0"/>
              </a:rPr>
              <a:t>  Программа </a:t>
            </a:r>
            <a:r>
              <a:rPr lang="ru-RU" b="1" dirty="0">
                <a:latin typeface="Calibri" panose="020F0502020204030204" pitchFamily="34" charset="0"/>
              </a:rPr>
              <a:t>реализуется в дошкольных группах </a:t>
            </a:r>
            <a:r>
              <a:rPr lang="ru-RU" b="1" dirty="0" smtClean="0">
                <a:latin typeface="Calibri" panose="020F0502020204030204" pitchFamily="34" charset="0"/>
              </a:rPr>
              <a:t> компенсирующей  </a:t>
            </a:r>
            <a:r>
              <a:rPr lang="ru-RU" b="1" dirty="0">
                <a:latin typeface="Calibri" panose="020F0502020204030204" pitchFamily="34" charset="0"/>
              </a:rPr>
              <a:t>направленности в режиме сокращенного дня (10-час. пребывание):</a:t>
            </a:r>
          </a:p>
          <a:p>
            <a:pPr lvl="0"/>
            <a:r>
              <a:rPr lang="ru-RU" b="1" dirty="0">
                <a:latin typeface="Calibri" panose="020F0502020204030204" pitchFamily="34" charset="0"/>
              </a:rPr>
              <a:t>- </a:t>
            </a:r>
            <a:r>
              <a:rPr lang="ru-RU" b="1" dirty="0" smtClean="0">
                <a:latin typeface="Calibri" panose="020F0502020204030204" pitchFamily="34" charset="0"/>
              </a:rPr>
              <a:t>Разновозрастная группа компенсирующей  </a:t>
            </a:r>
            <a:r>
              <a:rPr lang="ru-RU" b="1" dirty="0">
                <a:latin typeface="Calibri" panose="020F0502020204030204" pitchFamily="34" charset="0"/>
              </a:rPr>
              <a:t>направленности </a:t>
            </a:r>
            <a:r>
              <a:rPr lang="ru-RU" b="1" dirty="0" smtClean="0">
                <a:latin typeface="Calibri" panose="020F0502020204030204" pitchFamily="34" charset="0"/>
              </a:rPr>
              <a:t> 3-5 </a:t>
            </a:r>
            <a:r>
              <a:rPr lang="ru-RU" b="1" dirty="0">
                <a:latin typeface="Calibri" panose="020F0502020204030204" pitchFamily="34" charset="0"/>
              </a:rPr>
              <a:t>лет;</a:t>
            </a:r>
          </a:p>
          <a:p>
            <a:r>
              <a:rPr lang="ru-RU" b="1" dirty="0" smtClean="0">
                <a:latin typeface="Calibri" panose="020F0502020204030204" pitchFamily="34" charset="0"/>
              </a:rPr>
              <a:t>-  </a:t>
            </a:r>
            <a:r>
              <a:rPr lang="ru-RU" b="1" dirty="0">
                <a:latin typeface="Calibri" panose="020F0502020204030204" pitchFamily="34" charset="0"/>
              </a:rPr>
              <a:t>Разновозрастная группа компенсирующей  направленности  </a:t>
            </a:r>
            <a:r>
              <a:rPr lang="ru-RU" b="1" dirty="0" smtClean="0">
                <a:latin typeface="Calibri" panose="020F0502020204030204" pitchFamily="34" charset="0"/>
              </a:rPr>
              <a:t>5-7 </a:t>
            </a:r>
            <a:r>
              <a:rPr lang="ru-RU" b="1" dirty="0">
                <a:latin typeface="Calibri" panose="020F0502020204030204" pitchFamily="34" charset="0"/>
              </a:rPr>
              <a:t>лет;</a:t>
            </a:r>
          </a:p>
          <a:p>
            <a:pPr lvl="0"/>
            <a:r>
              <a:rPr lang="ru-RU" b="1" dirty="0" smtClean="0">
                <a:latin typeface="Calibri" panose="020F0502020204030204" pitchFamily="34" charset="0"/>
              </a:rPr>
              <a:t>Программа обеспечивает развитие личности детей дошкольного возраста в различных видах общения и деятельности с учетом их возрастных, индивидуальных психологических и физиологических особенностей.</a:t>
            </a:r>
            <a:endParaRPr lang="ru-RU" b="1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42852"/>
            <a:ext cx="8643998" cy="6715148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ru-RU" sz="2800" dirty="0" smtClean="0">
                <a:latin typeface="+mj-lt"/>
              </a:rPr>
              <a:t>Программа предполагает возможность начала освоения детьми содержания образовательных областей на любом этапе ее реализации: младший дошкольный возраст (3-4 года) средний дошкольный возраст (4-5 лет) старший дошкольный возраст (5-6 лет) ребенок на пороге школы (6-7 лет) Программа учитывает индивидуальные потребности ребенка, связанные с его жизненной ситуацией и состоянием здоровья, определяющие особые условия получения им образования, индивидуальные потребности отдельных категорий детей, в том числе с ограниченными возможностями здоровья</a:t>
            </a:r>
          </a:p>
          <a:p>
            <a:pPr>
              <a:buNone/>
            </a:pPr>
            <a:r>
              <a:rPr lang="ru-RU" sz="2800" dirty="0" smtClean="0">
                <a:latin typeface="+mj-lt"/>
              </a:rPr>
              <a:t>Программа направлена на:</a:t>
            </a:r>
          </a:p>
          <a:p>
            <a:pPr lvl="0"/>
            <a:r>
              <a:rPr lang="ru-RU" sz="2800" dirty="0" smtClean="0">
                <a:latin typeface="+mj-lt"/>
              </a:rPr>
              <a:t>создание условий развития ребенка, открывающих возможности для его позитивной социализации, его личностного развития, развития инициативы и творческих способностей на основе сотрудничества со взрослыми и сверстниками и соответствующим возрасту видам деятельности;</a:t>
            </a:r>
          </a:p>
          <a:p>
            <a:pPr lvl="0"/>
            <a:r>
              <a:rPr lang="ru-RU" sz="2800" dirty="0" smtClean="0">
                <a:latin typeface="+mj-lt"/>
              </a:rPr>
              <a:t>на создание развивающей образовательной среды, которая представляет собой систему условий социализации и индивидуализации детей.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285728"/>
            <a:ext cx="8572560" cy="6038872"/>
          </a:xfrm>
        </p:spPr>
        <p:txBody>
          <a:bodyPr/>
          <a:lstStyle/>
          <a:p>
            <a:pPr algn="ctr">
              <a:buNone/>
            </a:pPr>
            <a:endParaRPr lang="ru-RU" sz="2400" dirty="0" smtClean="0">
              <a:latin typeface="+mj-lt"/>
            </a:endParaRPr>
          </a:p>
          <a:p>
            <a:pPr algn="ctr">
              <a:buNone/>
            </a:pPr>
            <a:endParaRPr lang="ru-RU" sz="2400" dirty="0" smtClean="0">
              <a:latin typeface="+mj-lt"/>
            </a:endParaRPr>
          </a:p>
          <a:p>
            <a:pPr algn="ctr">
              <a:buNone/>
            </a:pPr>
            <a:r>
              <a:rPr lang="ru-RU" sz="2400" dirty="0" smtClean="0">
                <a:latin typeface="+mj-lt"/>
              </a:rPr>
              <a:t>Содержание Программы  охватывает следующие образовательные  области: </a:t>
            </a:r>
          </a:p>
          <a:p>
            <a:pPr>
              <a:buNone/>
            </a:pPr>
            <a:endParaRPr lang="ru-RU" sz="2400" dirty="0" smtClean="0">
              <a:latin typeface="+mj-lt"/>
            </a:endParaRPr>
          </a:p>
          <a:p>
            <a:pPr algn="ctr"/>
            <a:r>
              <a:rPr lang="ru-RU" sz="2400" dirty="0" smtClean="0">
                <a:latin typeface="+mj-lt"/>
              </a:rPr>
              <a:t>- социально-коммуникативное развитие; </a:t>
            </a:r>
          </a:p>
          <a:p>
            <a:pPr algn="ctr"/>
            <a:r>
              <a:rPr lang="ru-RU" sz="2400" dirty="0" smtClean="0">
                <a:latin typeface="+mj-lt"/>
              </a:rPr>
              <a:t> -познавательное развитие;</a:t>
            </a:r>
          </a:p>
          <a:p>
            <a:pPr algn="ctr"/>
            <a:r>
              <a:rPr lang="ru-RU" sz="2400" dirty="0" smtClean="0">
                <a:latin typeface="+mj-lt"/>
              </a:rPr>
              <a:t>- речевое развитие; </a:t>
            </a:r>
          </a:p>
          <a:p>
            <a:pPr algn="ctr"/>
            <a:r>
              <a:rPr lang="ru-RU" sz="2400" dirty="0" smtClean="0">
                <a:latin typeface="+mj-lt"/>
              </a:rPr>
              <a:t> -художественно-эстетическое развитие; </a:t>
            </a:r>
          </a:p>
          <a:p>
            <a:pPr algn="ctr"/>
            <a:r>
              <a:rPr lang="ru-RU" sz="2400" dirty="0" smtClean="0">
                <a:latin typeface="+mj-lt"/>
              </a:rPr>
              <a:t> -физическое развитие.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285704"/>
            <a:ext cx="8229600" cy="6572296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2400" dirty="0" smtClean="0">
                <a:latin typeface="+mj-lt"/>
              </a:rPr>
              <a:t>Каждая образовательная область включает в себя  образовательные модули</a:t>
            </a:r>
          </a:p>
          <a:p>
            <a:pPr algn="ctr">
              <a:buNone/>
            </a:pPr>
            <a:endParaRPr lang="ru-RU" sz="2400" dirty="0">
              <a:latin typeface="+mj-lt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143240" y="1214422"/>
            <a:ext cx="3000396" cy="64294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b="1" dirty="0">
                <a:latin typeface="+mj-lt"/>
              </a:rPr>
              <a:t>1. Образовательная область «Физическое развитие»</a:t>
            </a:r>
            <a:endParaRPr lang="ru-RU" sz="1600" dirty="0">
              <a:latin typeface="+mj-lt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143240" y="3143248"/>
            <a:ext cx="2928958" cy="64294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kumimoji="0" lang="ru-RU" sz="16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Тематический модуль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 «Труд»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143240" y="2000240"/>
            <a:ext cx="2928958" cy="914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b="1" dirty="0">
                <a:latin typeface="+mj-lt"/>
              </a:rPr>
              <a:t>2.Образовательная область «</a:t>
            </a:r>
            <a:r>
              <a:rPr lang="ru-RU" sz="1600" b="1" dirty="0" smtClean="0">
                <a:latin typeface="+mj-lt"/>
              </a:rPr>
              <a:t>Социально-коммуникативное развитие</a:t>
            </a:r>
            <a:r>
              <a:rPr lang="ru-RU" sz="1600" b="1" dirty="0">
                <a:latin typeface="+mj-lt"/>
              </a:rPr>
              <a:t>»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3143240" y="6000768"/>
            <a:ext cx="2928958" cy="70011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b="1" dirty="0">
                <a:latin typeface="+mj-lt"/>
              </a:rPr>
              <a:t>5.«Художественно-эстетическое развитие»</a:t>
            </a:r>
            <a:endParaRPr lang="ru-RU" sz="1600" dirty="0">
              <a:latin typeface="+mj-lt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143240" y="5072074"/>
            <a:ext cx="2928958" cy="64294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b="1" dirty="0">
                <a:latin typeface="+mj-lt"/>
              </a:rPr>
              <a:t>4.Образовательная область «Познавательное развитие»</a:t>
            </a:r>
            <a:endParaRPr lang="ru-RU" sz="1600" dirty="0">
              <a:latin typeface="+mj-lt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3143240" y="4071942"/>
            <a:ext cx="2928958" cy="78581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kumimoji="0" lang="ru-RU" sz="1600" b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3. Образовательная область «Речевое развитие»</a:t>
            </a:r>
            <a:endParaRPr kumimoji="0" lang="ru-RU" sz="1600" b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357158" y="5643578"/>
            <a:ext cx="2357454" cy="107157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kumimoji="0" lang="ru-RU" sz="16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Образовательная область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«Художественное творчество»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428596" y="1214422"/>
            <a:ext cx="2000264" cy="64294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kumimoji="0" lang="ru-RU" sz="16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Физическая культура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7072330" y="1214422"/>
            <a:ext cx="1785950" cy="64294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kumimoji="0" lang="ru-RU" sz="16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Здоровье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 «Здоровье».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357158" y="2071678"/>
            <a:ext cx="2071702" cy="78581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u="sng" dirty="0">
                <a:latin typeface="+mj-lt"/>
              </a:rPr>
              <a:t>Тематический  модуль </a:t>
            </a:r>
            <a:r>
              <a:rPr lang="ru-RU" sz="1600" i="1" dirty="0">
                <a:latin typeface="+mj-lt"/>
              </a:rPr>
              <a:t>«Социализация»</a:t>
            </a:r>
            <a:endParaRPr lang="ru-RU" sz="1600" dirty="0">
              <a:latin typeface="+mj-lt"/>
            </a:endParaRPr>
          </a:p>
        </p:txBody>
      </p:sp>
      <p:sp>
        <p:nvSpPr>
          <p:cNvPr id="31" name="Прямоугольник 30"/>
          <p:cNvSpPr/>
          <p:nvPr/>
        </p:nvSpPr>
        <p:spPr>
          <a:xfrm>
            <a:off x="214282" y="4000504"/>
            <a:ext cx="2286016" cy="10001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kumimoji="0" lang="ru-RU" sz="16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Тематический модуль </a:t>
            </a:r>
            <a:r>
              <a:rPr kumimoji="0" lang="ru-RU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«Чтение художественной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литературы»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</p:txBody>
      </p:sp>
      <p:sp>
        <p:nvSpPr>
          <p:cNvPr id="35" name="Прямоугольник 34"/>
          <p:cNvSpPr/>
          <p:nvPr/>
        </p:nvSpPr>
        <p:spPr>
          <a:xfrm>
            <a:off x="6929454" y="3929066"/>
            <a:ext cx="1857388" cy="107157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2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kumimoji="0" lang="ru-RU" sz="16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Тематический модуль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 « Развитие речи»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</p:txBody>
      </p:sp>
      <p:sp>
        <p:nvSpPr>
          <p:cNvPr id="36" name="Прямоугольник 35"/>
          <p:cNvSpPr/>
          <p:nvPr/>
        </p:nvSpPr>
        <p:spPr>
          <a:xfrm>
            <a:off x="6786578" y="5715016"/>
            <a:ext cx="2143140" cy="91440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2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kumimoji="0" lang="ru-RU" sz="16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Образовательная область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 «Музыка»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</p:txBody>
      </p:sp>
      <p:sp>
        <p:nvSpPr>
          <p:cNvPr id="37" name="Прямоугольник 36"/>
          <p:cNvSpPr/>
          <p:nvPr/>
        </p:nvSpPr>
        <p:spPr>
          <a:xfrm>
            <a:off x="7072330" y="2071678"/>
            <a:ext cx="1785950" cy="785818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2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kumimoji="0" lang="ru-RU" sz="16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Образовательный </a:t>
            </a:r>
            <a:r>
              <a:rPr lang="ru-RU" sz="1600" u="sng" dirty="0" smtClean="0">
                <a:solidFill>
                  <a:schemeClr val="tx1"/>
                </a:solidFill>
                <a:latin typeface="+mj-lt"/>
                <a:ea typeface="Calibri" pitchFamily="34" charset="0"/>
                <a:cs typeface="Times New Roman" pitchFamily="18" charset="0"/>
              </a:rPr>
              <a:t>модуль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«Безопасность»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</p:txBody>
      </p:sp>
      <p:cxnSp>
        <p:nvCxnSpPr>
          <p:cNvPr id="43" name="Прямая со стрелкой 42"/>
          <p:cNvCxnSpPr>
            <a:stCxn id="5" idx="3"/>
            <a:endCxn id="29" idx="1"/>
          </p:cNvCxnSpPr>
          <p:nvPr/>
        </p:nvCxnSpPr>
        <p:spPr>
          <a:xfrm>
            <a:off x="6143636" y="1535893"/>
            <a:ext cx="92869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Прямая со стрелкой 44"/>
          <p:cNvCxnSpPr>
            <a:stCxn id="7" idx="3"/>
            <a:endCxn id="37" idx="1"/>
          </p:cNvCxnSpPr>
          <p:nvPr/>
        </p:nvCxnSpPr>
        <p:spPr>
          <a:xfrm>
            <a:off x="6072198" y="2457440"/>
            <a:ext cx="1000132" cy="714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Прямая со стрелкой 46"/>
          <p:cNvCxnSpPr>
            <a:stCxn id="10" idx="3"/>
            <a:endCxn id="35" idx="1"/>
          </p:cNvCxnSpPr>
          <p:nvPr/>
        </p:nvCxnSpPr>
        <p:spPr>
          <a:xfrm>
            <a:off x="6072198" y="4464851"/>
            <a:ext cx="857256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Прямая со стрелкой 50"/>
          <p:cNvCxnSpPr>
            <a:stCxn id="8" idx="3"/>
          </p:cNvCxnSpPr>
          <p:nvPr/>
        </p:nvCxnSpPr>
        <p:spPr>
          <a:xfrm flipV="1">
            <a:off x="6072198" y="6343689"/>
            <a:ext cx="714380" cy="713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Прямая со стрелкой 52"/>
          <p:cNvCxnSpPr>
            <a:stCxn id="5" idx="1"/>
            <a:endCxn id="28" idx="3"/>
          </p:cNvCxnSpPr>
          <p:nvPr/>
        </p:nvCxnSpPr>
        <p:spPr>
          <a:xfrm rot="10800000">
            <a:off x="2428860" y="1535893"/>
            <a:ext cx="71438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Прямая со стрелкой 59"/>
          <p:cNvCxnSpPr>
            <a:stCxn id="7" idx="1"/>
            <a:endCxn id="30" idx="3"/>
          </p:cNvCxnSpPr>
          <p:nvPr/>
        </p:nvCxnSpPr>
        <p:spPr>
          <a:xfrm rot="10800000" flipV="1">
            <a:off x="2428860" y="2457439"/>
            <a:ext cx="714380" cy="714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Прямая со стрелкой 62"/>
          <p:cNvCxnSpPr/>
          <p:nvPr/>
        </p:nvCxnSpPr>
        <p:spPr>
          <a:xfrm rot="10800000" flipV="1">
            <a:off x="2500298" y="4429132"/>
            <a:ext cx="642942" cy="3571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Прямая со стрелкой 70"/>
          <p:cNvCxnSpPr>
            <a:stCxn id="8" idx="1"/>
          </p:cNvCxnSpPr>
          <p:nvPr/>
        </p:nvCxnSpPr>
        <p:spPr>
          <a:xfrm rot="10800000" flipV="1">
            <a:off x="2714612" y="6350822"/>
            <a:ext cx="428628" cy="713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Прямая со стрелкой 72"/>
          <p:cNvCxnSpPr>
            <a:stCxn id="7" idx="2"/>
            <a:endCxn id="6" idx="0"/>
          </p:cNvCxnSpPr>
          <p:nvPr/>
        </p:nvCxnSpPr>
        <p:spPr>
          <a:xfrm rot="5400000">
            <a:off x="4493415" y="3028944"/>
            <a:ext cx="22860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285728"/>
            <a:ext cx="8229600" cy="6110310"/>
          </a:xfrm>
        </p:spPr>
        <p:txBody>
          <a:bodyPr>
            <a:normAutofit fontScale="92500" lnSpcReduction="20000"/>
          </a:bodyPr>
          <a:lstStyle/>
          <a:p>
            <a:pPr algn="ctr">
              <a:buNone/>
            </a:pPr>
            <a:r>
              <a:rPr lang="ru-RU" b="1" dirty="0" smtClean="0">
                <a:latin typeface="+mj-lt"/>
              </a:rPr>
              <a:t>Социально-коммуникативное развитие.</a:t>
            </a:r>
          </a:p>
          <a:p>
            <a:pPr>
              <a:buNone/>
            </a:pPr>
            <a:endParaRPr lang="ru-RU" dirty="0" smtClean="0">
              <a:latin typeface="+mj-lt"/>
            </a:endParaRPr>
          </a:p>
          <a:p>
            <a:r>
              <a:rPr lang="ru-RU" dirty="0" smtClean="0">
                <a:latin typeface="+mj-lt"/>
              </a:rPr>
              <a:t>     - присвоение норм и ценностей, принятых в обществе, включая моральные и нравственные ценности;</a:t>
            </a:r>
          </a:p>
          <a:p>
            <a:r>
              <a:rPr lang="ru-RU" dirty="0" smtClean="0">
                <a:latin typeface="+mj-lt"/>
              </a:rPr>
              <a:t>     - развитие общения и взаимодействия ребёнка со взрослыми и сверстниками;</a:t>
            </a:r>
          </a:p>
          <a:p>
            <a:r>
              <a:rPr lang="ru-RU" dirty="0" smtClean="0">
                <a:latin typeface="+mj-lt"/>
              </a:rPr>
              <a:t>     - становление самостоятельности, целенаправленности и </a:t>
            </a:r>
            <a:r>
              <a:rPr lang="ru-RU" dirty="0" err="1" smtClean="0">
                <a:latin typeface="+mj-lt"/>
              </a:rPr>
              <a:t>саморегуляции</a:t>
            </a:r>
            <a:r>
              <a:rPr lang="ru-RU" dirty="0" smtClean="0">
                <a:latin typeface="+mj-lt"/>
              </a:rPr>
              <a:t> собственных действий;</a:t>
            </a:r>
          </a:p>
          <a:p>
            <a:r>
              <a:rPr lang="ru-RU" dirty="0" smtClean="0">
                <a:latin typeface="+mj-lt"/>
              </a:rPr>
              <a:t>     - развитие социального и эмоционального интеллекта, эмоциональной отзывчивости, сопереживания;</a:t>
            </a:r>
          </a:p>
          <a:p>
            <a:r>
              <a:rPr lang="ru-RU" dirty="0" smtClean="0">
                <a:latin typeface="+mj-lt"/>
              </a:rPr>
              <a:t>     - формирование готовности к совместной деятельности;</a:t>
            </a:r>
          </a:p>
          <a:p>
            <a:r>
              <a:rPr lang="ru-RU" dirty="0" smtClean="0">
                <a:latin typeface="+mj-lt"/>
              </a:rPr>
              <a:t>     - формирование уважительного отношения и чувства принадлежности к своей семье и сообществу детей и взрослых в   организации;</a:t>
            </a:r>
          </a:p>
          <a:p>
            <a:r>
              <a:rPr lang="ru-RU" dirty="0" smtClean="0">
                <a:latin typeface="+mj-lt"/>
              </a:rPr>
              <a:t>     - формирование позитивных установок к различным видам труда и творчества;</a:t>
            </a:r>
          </a:p>
          <a:p>
            <a:r>
              <a:rPr lang="ru-RU" dirty="0" smtClean="0">
                <a:latin typeface="+mj-lt"/>
              </a:rPr>
              <a:t>     -  формирование основ безопасности в быту, социуме, природе.</a:t>
            </a:r>
          </a:p>
          <a:p>
            <a:endParaRPr lang="ru-RU" dirty="0">
              <a:latin typeface="+mj-lt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14290"/>
            <a:ext cx="8229600" cy="6357982"/>
          </a:xfrm>
        </p:spPr>
        <p:txBody>
          <a:bodyPr>
            <a:normAutofit fontScale="92500" lnSpcReduction="20000"/>
          </a:bodyPr>
          <a:lstStyle/>
          <a:p>
            <a:pPr algn="ctr">
              <a:buNone/>
            </a:pPr>
            <a:r>
              <a:rPr lang="ru-RU" b="1" dirty="0" smtClean="0">
                <a:latin typeface="+mj-lt"/>
              </a:rPr>
              <a:t>Познавательное развитие.</a:t>
            </a:r>
          </a:p>
          <a:p>
            <a:pPr algn="ctr">
              <a:buNone/>
            </a:pPr>
            <a:endParaRPr lang="ru-RU" dirty="0" smtClean="0">
              <a:latin typeface="+mj-lt"/>
            </a:endParaRPr>
          </a:p>
          <a:p>
            <a:r>
              <a:rPr lang="ru-RU" dirty="0" smtClean="0">
                <a:latin typeface="+mj-lt"/>
              </a:rPr>
              <a:t>     -  развитие интересов детей, любознательности и познавательной мотивации;</a:t>
            </a:r>
          </a:p>
          <a:p>
            <a:r>
              <a:rPr lang="ru-RU" dirty="0" smtClean="0">
                <a:latin typeface="+mj-lt"/>
              </a:rPr>
              <a:t>     -  формирование познавательных действий, становление сознания;</a:t>
            </a:r>
          </a:p>
          <a:p>
            <a:r>
              <a:rPr lang="ru-RU" dirty="0" smtClean="0">
                <a:latin typeface="+mj-lt"/>
              </a:rPr>
              <a:t>     -  развитие воображения и творческой активности;</a:t>
            </a:r>
          </a:p>
          <a:p>
            <a:r>
              <a:rPr lang="ru-RU" dirty="0" smtClean="0">
                <a:latin typeface="+mj-lt"/>
              </a:rPr>
              <a:t>     - формирование первичных представлений о себе, других людях, объектах окружающего мира, их свойствах и         отношениях  (форме, цвете, размере, материале, звучании, ритме, тепе, количестве, числе, части и целом, пространстве и времени, движении и покое, причинах и следствиях и др.);</a:t>
            </a:r>
          </a:p>
          <a:p>
            <a:r>
              <a:rPr lang="ru-RU" dirty="0" smtClean="0">
                <a:latin typeface="+mj-lt"/>
              </a:rPr>
              <a:t>     - формирование первичных представлений о малой родине и Отечестве, представлений о </a:t>
            </a:r>
            <a:r>
              <a:rPr lang="ru-RU" dirty="0" err="1" smtClean="0">
                <a:latin typeface="+mj-lt"/>
              </a:rPr>
              <a:t>социокультурных</a:t>
            </a:r>
            <a:r>
              <a:rPr lang="ru-RU" dirty="0" smtClean="0">
                <a:latin typeface="+mj-lt"/>
              </a:rPr>
              <a:t>     ценностях нашего народа, об отечественных традициях и           праздниках, о планете Земля как общем доме людей, об особенностях природы, многообразии стран и народов мира.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14290"/>
            <a:ext cx="8229600" cy="6357982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2400" b="1" dirty="0" smtClean="0">
                <a:latin typeface="+mj-lt"/>
              </a:rPr>
              <a:t>Речевое развитие.</a:t>
            </a:r>
          </a:p>
          <a:p>
            <a:pPr algn="ctr">
              <a:buNone/>
            </a:pPr>
            <a:endParaRPr lang="ru-RU" sz="2400" dirty="0" smtClean="0">
              <a:latin typeface="+mj-lt"/>
            </a:endParaRPr>
          </a:p>
          <a:p>
            <a:r>
              <a:rPr lang="ru-RU" sz="2400" dirty="0" smtClean="0">
                <a:latin typeface="+mj-lt"/>
              </a:rPr>
              <a:t>     -  владение речью как средством общения;</a:t>
            </a:r>
          </a:p>
          <a:p>
            <a:r>
              <a:rPr lang="ru-RU" sz="2400" dirty="0" smtClean="0">
                <a:latin typeface="+mj-lt"/>
              </a:rPr>
              <a:t>     -  обогащение активного словаря;</a:t>
            </a:r>
          </a:p>
          <a:p>
            <a:r>
              <a:rPr lang="ru-RU" sz="2400" dirty="0" smtClean="0">
                <a:latin typeface="+mj-lt"/>
              </a:rPr>
              <a:t>     - развитие связной,  грамматически правильной диалогической  и монологической речи;</a:t>
            </a:r>
          </a:p>
          <a:p>
            <a:r>
              <a:rPr lang="ru-RU" sz="2400" dirty="0" smtClean="0">
                <a:latin typeface="+mj-lt"/>
              </a:rPr>
              <a:t>     -  развитие речевого творчества;</a:t>
            </a:r>
          </a:p>
          <a:p>
            <a:r>
              <a:rPr lang="ru-RU" sz="2400" dirty="0" smtClean="0">
                <a:latin typeface="+mj-lt"/>
              </a:rPr>
              <a:t>     -  развитие звуковой и интонационной культуры речи, фонематического слуха;</a:t>
            </a:r>
          </a:p>
          <a:p>
            <a:r>
              <a:rPr lang="ru-RU" sz="2400" dirty="0" smtClean="0">
                <a:latin typeface="+mj-lt"/>
              </a:rPr>
              <a:t>     - знакомство с книжной культурой, детской литературой, понимание на слух текстов различных жанров детской       литературы;</a:t>
            </a:r>
          </a:p>
          <a:p>
            <a:r>
              <a:rPr lang="ru-RU" sz="2400" dirty="0" smtClean="0">
                <a:latin typeface="+mj-lt"/>
              </a:rPr>
              <a:t>     - формирование звуковой </a:t>
            </a:r>
            <a:r>
              <a:rPr lang="ru-RU" sz="2400" dirty="0" err="1" smtClean="0">
                <a:latin typeface="+mj-lt"/>
              </a:rPr>
              <a:t>аналитико</a:t>
            </a:r>
            <a:r>
              <a:rPr lang="ru-RU" sz="2400" dirty="0" smtClean="0">
                <a:latin typeface="+mj-lt"/>
              </a:rPr>
              <a:t> – синтетической активности как предпосылки обучения грамоте.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6215106"/>
          </a:xfrm>
        </p:spPr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ru-RU" b="1" dirty="0" smtClean="0">
                <a:latin typeface="+mj-lt"/>
              </a:rPr>
              <a:t>Художественно-эстетическое развитие.</a:t>
            </a:r>
          </a:p>
          <a:p>
            <a:pPr algn="ctr">
              <a:buNone/>
            </a:pPr>
            <a:r>
              <a:rPr lang="ru-RU" dirty="0" smtClean="0">
                <a:latin typeface="+mj-lt"/>
              </a:rPr>
              <a:t>     </a:t>
            </a:r>
          </a:p>
          <a:p>
            <a:r>
              <a:rPr lang="ru-RU" dirty="0" smtClean="0">
                <a:latin typeface="+mj-lt"/>
              </a:rPr>
              <a:t>     - развитие предпосылок </a:t>
            </a:r>
            <a:r>
              <a:rPr lang="ru-RU" dirty="0" err="1" smtClean="0">
                <a:latin typeface="+mj-lt"/>
              </a:rPr>
              <a:t>ценностно</a:t>
            </a:r>
            <a:r>
              <a:rPr lang="ru-RU" dirty="0" smtClean="0">
                <a:latin typeface="+mj-lt"/>
              </a:rPr>
              <a:t>–смыслового восприятия и понимания произведений искусства (словесного,       музыкального, изобразительного), мира природы;</a:t>
            </a:r>
          </a:p>
          <a:p>
            <a:r>
              <a:rPr lang="ru-RU" dirty="0" smtClean="0">
                <a:latin typeface="+mj-lt"/>
              </a:rPr>
              <a:t>      - становление эстетического отношения к окружающему миру;</a:t>
            </a:r>
          </a:p>
          <a:p>
            <a:r>
              <a:rPr lang="ru-RU" dirty="0" smtClean="0">
                <a:latin typeface="+mj-lt"/>
              </a:rPr>
              <a:t>      - формирование элементарных представлений о видах искусства;</a:t>
            </a:r>
          </a:p>
          <a:p>
            <a:r>
              <a:rPr lang="ru-RU" dirty="0" smtClean="0">
                <a:latin typeface="+mj-lt"/>
              </a:rPr>
              <a:t>      - восприятие музыки, художественной литературы, фольклора;</a:t>
            </a:r>
          </a:p>
          <a:p>
            <a:r>
              <a:rPr lang="ru-RU" dirty="0" smtClean="0">
                <a:latin typeface="+mj-lt"/>
              </a:rPr>
              <a:t>      - стимулирование сопереживания персонажам художественных произведений;</a:t>
            </a:r>
          </a:p>
          <a:p>
            <a:r>
              <a:rPr lang="ru-RU" dirty="0" smtClean="0">
                <a:latin typeface="+mj-lt"/>
              </a:rPr>
              <a:t>      - реализация самостоятельной творческой деятельности детей (изобразительной, конструктивно-модельной музыкальной и др.)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151</TotalTime>
  <Words>1380</Words>
  <Application>Microsoft Office PowerPoint</Application>
  <PresentationFormat>Экран (4:3)</PresentationFormat>
  <Paragraphs>193</Paragraphs>
  <Slides>19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5" baseType="lpstr">
      <vt:lpstr>Arial</vt:lpstr>
      <vt:lpstr>Calibri</vt:lpstr>
      <vt:lpstr>Constantia</vt:lpstr>
      <vt:lpstr>Times New Roman</vt:lpstr>
      <vt:lpstr>Wingdings 2</vt:lpstr>
      <vt:lpstr>Поток</vt:lpstr>
      <vt:lpstr>Презентация  адаптированной  образовательной программы для детей  с нарушениями опорно-двигательного аппарата Муниципального бюджетного дошкольного образовательного учреждения «Детский сад комбинированного вида № 53»   г. Новомосковск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 дополнительного раздела основной общеобразовательной программы дошкольного образования Муниципального бюджетного дошкольного образовательного учреждения «Детский сад № 41»   г. Новомосковск</dc:title>
  <dc:creator>user</dc:creator>
  <cp:lastModifiedBy>User</cp:lastModifiedBy>
  <cp:revision>19</cp:revision>
  <dcterms:created xsi:type="dcterms:W3CDTF">2015-04-24T10:06:57Z</dcterms:created>
  <dcterms:modified xsi:type="dcterms:W3CDTF">2017-08-01T10:40:26Z</dcterms:modified>
</cp:coreProperties>
</file>